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70328-AA75-4CAD-AAA2-485635E7BFA7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FD02C-8E03-4661-BD0B-0BEB2F571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70328-AA75-4CAD-AAA2-485635E7BFA7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FD02C-8E03-4661-BD0B-0BEB2F571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70328-AA75-4CAD-AAA2-485635E7BFA7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FD02C-8E03-4661-BD0B-0BEB2F571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70328-AA75-4CAD-AAA2-485635E7BFA7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FD02C-8E03-4661-BD0B-0BEB2F571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70328-AA75-4CAD-AAA2-485635E7BFA7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FD02C-8E03-4661-BD0B-0BEB2F571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70328-AA75-4CAD-AAA2-485635E7BFA7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FD02C-8E03-4661-BD0B-0BEB2F571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70328-AA75-4CAD-AAA2-485635E7BFA7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FD02C-8E03-4661-BD0B-0BEB2F571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70328-AA75-4CAD-AAA2-485635E7BFA7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FD02C-8E03-4661-BD0B-0BEB2F571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70328-AA75-4CAD-AAA2-485635E7BFA7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FD02C-8E03-4661-BD0B-0BEB2F571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70328-AA75-4CAD-AAA2-485635E7BFA7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FD02C-8E03-4661-BD0B-0BEB2F571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70328-AA75-4CAD-AAA2-485635E7BFA7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FD02C-8E03-4661-BD0B-0BEB2F57167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2670328-AA75-4CAD-AAA2-485635E7BFA7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FDFD02C-8E03-4661-BD0B-0BEB2F57167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73062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PRESENT CONTINUOUS TENSE</a:t>
            </a:r>
            <a:r>
              <a:rPr lang="ru-RU" dirty="0" smtClean="0"/>
              <a:t> (НАСТОЯЩЕЕ ПРОДОЛЖЕННОЕ ВРЕМЯ)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Действие , которое происходит в данный момент.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42125307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8571"/>
    </mc:Choice>
    <mc:Fallback>
      <p:transition spd="slow" advTm="857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FF99"/>
          </a:solidFill>
          <a:ln>
            <a:solidFill>
              <a:srgbClr val="92D05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/>
          <a:lstStyle/>
          <a:p>
            <a:pPr algn="ctr"/>
            <a:r>
              <a:rPr lang="en-US" sz="6600" dirty="0" smtClean="0">
                <a:latin typeface="Arial Black" pitchFamily="34" charset="0"/>
              </a:rPr>
              <a:t>CONTINUOUS</a:t>
            </a:r>
            <a:endParaRPr lang="ru-RU" sz="6600" dirty="0"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ru-RU" sz="5400" dirty="0" smtClean="0">
                <a:latin typeface="Arial Black" pitchFamily="34" charset="0"/>
              </a:rPr>
              <a:t>ДЛИТЕЛЬНОЕ</a:t>
            </a:r>
          </a:p>
          <a:p>
            <a:pPr marL="0" indent="0" algn="ctr">
              <a:buNone/>
            </a:pPr>
            <a:r>
              <a:rPr lang="ru-RU" sz="5400" dirty="0" smtClean="0">
                <a:latin typeface="Arial Black" pitchFamily="34" charset="0"/>
              </a:rPr>
              <a:t>(</a:t>
            </a:r>
            <a:r>
              <a:rPr lang="en-US" sz="5400" dirty="0" smtClean="0">
                <a:latin typeface="Arial Black" pitchFamily="34" charset="0"/>
              </a:rPr>
              <a:t>NOW-</a:t>
            </a:r>
            <a:r>
              <a:rPr lang="ru-RU" sz="5400" dirty="0" smtClean="0">
                <a:latin typeface="Arial Black" pitchFamily="34" charset="0"/>
              </a:rPr>
              <a:t>сейчас, в данный момент)</a:t>
            </a:r>
            <a:endParaRPr lang="ru-RU" sz="5400" dirty="0">
              <a:latin typeface="Arial Black" pitchFamily="34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4572000" y="1772816"/>
            <a:ext cx="0" cy="864096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C:\Users\DIMA\AppData\Local\Microsoft\Windows\Temporary Internet Files\Content.IE5\1B3Q4ZPN\MC900432665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679341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59367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8416"/>
    </mc:Choice>
    <mc:Fallback>
      <p:transition spd="slow" advTm="18416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5445224"/>
            <a:ext cx="5444008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i="1" dirty="0" smtClean="0">
                <a:latin typeface="Aharoni" pitchFamily="2" charset="-79"/>
                <a:ea typeface="BatangChe" pitchFamily="49" charset="-127"/>
                <a:cs typeface="Aharoni" pitchFamily="2" charset="-79"/>
              </a:rPr>
              <a:t>THE</a:t>
            </a:r>
            <a:r>
              <a:rPr lang="en-US" sz="2800" i="1" dirty="0" smtClean="0">
                <a:latin typeface="Aharoni" pitchFamily="2" charset="-79"/>
                <a:ea typeface="BatangChe" pitchFamily="49" charset="-127"/>
                <a:cs typeface="Aharoni" pitchFamily="2" charset="-79"/>
              </a:rPr>
              <a:t> PRESENT CONTINUOUS TENSE</a:t>
            </a:r>
            <a:endParaRPr lang="ru-RU" sz="2800" i="1" dirty="0">
              <a:latin typeface="BatangChe" pitchFamily="49" charset="-127"/>
              <a:ea typeface="BatangChe" pitchFamily="49" charset="-127"/>
              <a:cs typeface="Aharoni" pitchFamily="2" charset="-79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400" dirty="0" smtClean="0">
                <a:latin typeface="Arial Black" pitchFamily="34" charset="0"/>
              </a:rPr>
              <a:t>SHE IS PLANTING ROSES NOW.</a:t>
            </a:r>
          </a:p>
          <a:p>
            <a:pPr algn="ctr"/>
            <a:r>
              <a:rPr lang="en-US" sz="2400" dirty="0" smtClean="0">
                <a:latin typeface="Arial Black" pitchFamily="34" charset="0"/>
              </a:rPr>
              <a:t>(</a:t>
            </a:r>
            <a:r>
              <a:rPr lang="ru-RU" sz="2400" dirty="0" smtClean="0">
                <a:latin typeface="Arial Black" pitchFamily="34" charset="0"/>
              </a:rPr>
              <a:t>ОНА СЕЙЧАС САЖАЕТ РОЗЫ).</a:t>
            </a:r>
            <a:endParaRPr lang="ru-RU" sz="2400" dirty="0">
              <a:latin typeface="Arial Black" pitchFamily="34" charset="0"/>
            </a:endParaRPr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875" r="2875"/>
          <a:stretch>
            <a:fillRect/>
          </a:stretch>
        </p:blipFill>
        <p:spPr/>
      </p:pic>
      <p:pic>
        <p:nvPicPr>
          <p:cNvPr id="3076" name="Picture 4" descr="C:\Users\DIMA\AppData\Local\Microsoft\Windows\Temporary Internet Files\Content.IE5\IB4BJDRW\MC9003978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96552" y="-70584"/>
            <a:ext cx="9540552" cy="7056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96195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8195"/>
    </mc:Choice>
    <mc:Fallback>
      <p:transition spd="slow" advTm="8195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568952" cy="924475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>
                <a:latin typeface="Arial Black" pitchFamily="34" charset="0"/>
              </a:rPr>
              <a:t>THE PRESENT CONTINUOUS TENSE</a:t>
            </a:r>
            <a:endParaRPr lang="ru-RU" dirty="0">
              <a:latin typeface="Arial Black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06318445"/>
              </p:ext>
            </p:extLst>
          </p:nvPr>
        </p:nvGraphicFramePr>
        <p:xfrm>
          <a:off x="323525" y="1806575"/>
          <a:ext cx="8568955" cy="46371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3835"/>
                <a:gridCol w="863835"/>
                <a:gridCol w="863835"/>
                <a:gridCol w="863835"/>
                <a:gridCol w="863835"/>
                <a:gridCol w="863835"/>
                <a:gridCol w="865665"/>
                <a:gridCol w="1440160"/>
                <a:gridCol w="1080120"/>
              </a:tblGrid>
              <a:tr h="668991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</a:t>
                      </a:r>
                      <a:endParaRPr lang="ru-RU" dirty="0"/>
                    </a:p>
                  </a:txBody>
                  <a:tcPr marL="79163" marR="79163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ru-RU" dirty="0"/>
                    </a:p>
                  </a:txBody>
                  <a:tcPr marL="79163" marR="79163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ru-RU" dirty="0"/>
                    </a:p>
                  </a:txBody>
                  <a:tcPr marL="79163" marR="79163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689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</a:t>
                      </a:r>
                      <a:endParaRPr lang="ru-RU" dirty="0"/>
                    </a:p>
                  </a:txBody>
                  <a:tcPr marL="79163" marR="7916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am</a:t>
                      </a:r>
                      <a:endParaRPr lang="ru-RU" dirty="0"/>
                    </a:p>
                  </a:txBody>
                  <a:tcPr marL="79163" marR="79163"/>
                </a:tc>
                <a:tc rowSpan="3"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err="1" smtClean="0"/>
                        <a:t>Ving</a:t>
                      </a:r>
                      <a:endParaRPr lang="ru-RU" dirty="0"/>
                    </a:p>
                  </a:txBody>
                  <a:tcPr marL="79163" marR="7916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Am</a:t>
                      </a:r>
                      <a:endParaRPr lang="ru-RU" dirty="0"/>
                    </a:p>
                  </a:txBody>
                  <a:tcPr marL="79163" marR="7916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</a:t>
                      </a:r>
                      <a:endParaRPr lang="ru-RU" dirty="0"/>
                    </a:p>
                  </a:txBody>
                  <a:tcPr marL="79163" marR="79163"/>
                </a:tc>
                <a:tc rowSpan="3"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err="1" smtClean="0"/>
                        <a:t>Ving</a:t>
                      </a:r>
                      <a:endParaRPr lang="ru-RU" dirty="0"/>
                    </a:p>
                  </a:txBody>
                  <a:tcPr marL="79163" marR="7916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</a:t>
                      </a:r>
                      <a:endParaRPr lang="ru-RU" dirty="0"/>
                    </a:p>
                  </a:txBody>
                  <a:tcPr marL="79163" marR="7916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am(I’m not)</a:t>
                      </a:r>
                      <a:endParaRPr lang="ru-RU" dirty="0"/>
                    </a:p>
                  </a:txBody>
                  <a:tcPr marL="79163" marR="79163"/>
                </a:tc>
                <a:tc rowSpan="3"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err="1" smtClean="0"/>
                        <a:t>Ving</a:t>
                      </a:r>
                      <a:r>
                        <a:rPr lang="en-US" dirty="0" smtClean="0"/>
                        <a:t>?</a:t>
                      </a:r>
                      <a:endParaRPr lang="ru-RU" dirty="0"/>
                    </a:p>
                  </a:txBody>
                  <a:tcPr marL="79163" marR="79163"/>
                </a:tc>
              </a:tr>
              <a:tr h="164956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We</a:t>
                      </a:r>
                    </a:p>
                    <a:p>
                      <a:pPr algn="ctr"/>
                      <a:r>
                        <a:rPr lang="en-US" dirty="0" smtClean="0"/>
                        <a:t>You</a:t>
                      </a:r>
                    </a:p>
                    <a:p>
                      <a:pPr algn="ctr"/>
                      <a:r>
                        <a:rPr lang="en-US" dirty="0" smtClean="0"/>
                        <a:t>They</a:t>
                      </a:r>
                      <a:endParaRPr lang="ru-RU" dirty="0"/>
                    </a:p>
                  </a:txBody>
                  <a:tcPr marL="79163" marR="79163"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are</a:t>
                      </a:r>
                      <a:endParaRPr lang="ru-RU" dirty="0"/>
                    </a:p>
                  </a:txBody>
                  <a:tcPr marL="79163" marR="79163"/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Are</a:t>
                      </a:r>
                      <a:endParaRPr lang="ru-RU" dirty="0"/>
                    </a:p>
                  </a:txBody>
                  <a:tcPr marL="79163" marR="7916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We</a:t>
                      </a:r>
                    </a:p>
                    <a:p>
                      <a:pPr algn="ctr"/>
                      <a:r>
                        <a:rPr lang="en-US" dirty="0" smtClean="0"/>
                        <a:t>You</a:t>
                      </a:r>
                    </a:p>
                    <a:p>
                      <a:pPr algn="ctr"/>
                      <a:r>
                        <a:rPr lang="en-US" dirty="0" smtClean="0"/>
                        <a:t>They</a:t>
                      </a:r>
                      <a:endParaRPr lang="ru-RU" dirty="0"/>
                    </a:p>
                  </a:txBody>
                  <a:tcPr marL="79163" marR="79163"/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We</a:t>
                      </a:r>
                    </a:p>
                    <a:p>
                      <a:pPr algn="ctr"/>
                      <a:r>
                        <a:rPr lang="en-US" dirty="0" smtClean="0"/>
                        <a:t>You</a:t>
                      </a:r>
                    </a:p>
                    <a:p>
                      <a:pPr algn="ctr"/>
                      <a:r>
                        <a:rPr lang="en-US" dirty="0" smtClean="0"/>
                        <a:t>They</a:t>
                      </a:r>
                      <a:endParaRPr lang="ru-RU" dirty="0"/>
                    </a:p>
                  </a:txBody>
                  <a:tcPr marL="79163" marR="79163"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are(aren’t)</a:t>
                      </a:r>
                      <a:endParaRPr lang="ru-RU" dirty="0"/>
                    </a:p>
                  </a:txBody>
                  <a:tcPr marL="79163" marR="79163"/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164956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</a:t>
                      </a:r>
                    </a:p>
                    <a:p>
                      <a:pPr algn="ctr"/>
                      <a:r>
                        <a:rPr lang="en-US" dirty="0" smtClean="0"/>
                        <a:t>She</a:t>
                      </a:r>
                    </a:p>
                    <a:p>
                      <a:pPr algn="ctr"/>
                      <a:r>
                        <a:rPr lang="en-US" dirty="0" smtClean="0"/>
                        <a:t>It</a:t>
                      </a:r>
                      <a:endParaRPr lang="ru-RU" dirty="0"/>
                    </a:p>
                  </a:txBody>
                  <a:tcPr marL="79163" marR="79163"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is</a:t>
                      </a:r>
                      <a:endParaRPr lang="ru-RU" dirty="0"/>
                    </a:p>
                  </a:txBody>
                  <a:tcPr marL="79163" marR="79163"/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Is</a:t>
                      </a:r>
                      <a:endParaRPr lang="ru-RU" dirty="0"/>
                    </a:p>
                  </a:txBody>
                  <a:tcPr marL="79163" marR="7916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</a:t>
                      </a:r>
                    </a:p>
                    <a:p>
                      <a:pPr algn="ctr"/>
                      <a:r>
                        <a:rPr lang="en-US" dirty="0" smtClean="0"/>
                        <a:t>She</a:t>
                      </a:r>
                    </a:p>
                    <a:p>
                      <a:pPr algn="ctr"/>
                      <a:r>
                        <a:rPr lang="en-US" dirty="0" smtClean="0"/>
                        <a:t>It</a:t>
                      </a:r>
                      <a:endParaRPr lang="ru-RU" dirty="0"/>
                    </a:p>
                  </a:txBody>
                  <a:tcPr marL="79163" marR="79163"/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</a:t>
                      </a:r>
                    </a:p>
                    <a:p>
                      <a:pPr algn="ctr"/>
                      <a:r>
                        <a:rPr lang="en-US" dirty="0" smtClean="0"/>
                        <a:t>She</a:t>
                      </a:r>
                    </a:p>
                    <a:p>
                      <a:pPr algn="ctr"/>
                      <a:r>
                        <a:rPr lang="en-US" dirty="0" smtClean="0"/>
                        <a:t>It</a:t>
                      </a:r>
                      <a:endParaRPr lang="ru-RU" dirty="0"/>
                    </a:p>
                  </a:txBody>
                  <a:tcPr marL="79163" marR="79163"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is(isn’t)</a:t>
                      </a:r>
                      <a:endParaRPr lang="ru-RU" dirty="0"/>
                    </a:p>
                  </a:txBody>
                  <a:tcPr marL="79163" marR="79163"/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77634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8470"/>
    </mc:Choice>
    <mc:Fallback>
      <p:transition spd="slow" advTm="1847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75724"/>
            <a:ext cx="8424936" cy="924475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sz="2800" dirty="0" smtClean="0">
                <a:latin typeface="Aharoni" pitchFamily="2" charset="-79"/>
                <a:cs typeface="Aharoni" pitchFamily="2" charset="-79"/>
              </a:rPr>
              <a:t>1.</a:t>
            </a:r>
            <a:r>
              <a:rPr lang="ru-RU" sz="2800" dirty="0" smtClean="0">
                <a:cs typeface="Aharoni" pitchFamily="2" charset="-79"/>
              </a:rPr>
              <a:t>Преобразуй предложения, употребляя время </a:t>
            </a: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THE PRESENT CONTINUOUS TENSE</a:t>
            </a:r>
            <a:endParaRPr lang="ru-RU" sz="2800" dirty="0">
              <a:cs typeface="Aharoni" pitchFamily="2" charset="-79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44824"/>
            <a:ext cx="8424936" cy="482453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The teacher </a:t>
            </a:r>
            <a:r>
              <a:rPr lang="en-US" sz="2800" b="1" dirty="0" smtClean="0"/>
              <a:t>is reading</a:t>
            </a:r>
            <a:r>
              <a:rPr lang="en-US" sz="2800" b="1" dirty="0" smtClean="0"/>
              <a:t> </a:t>
            </a:r>
            <a:r>
              <a:rPr lang="en-US" sz="2800" dirty="0" smtClean="0"/>
              <a:t>a story and the pupils </a:t>
            </a:r>
            <a:r>
              <a:rPr lang="en-US" sz="2800" b="1" dirty="0" smtClean="0"/>
              <a:t>are playing</a:t>
            </a:r>
            <a:endParaRPr lang="en-US" sz="28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err="1" smtClean="0"/>
              <a:t>Nastya</a:t>
            </a:r>
            <a:r>
              <a:rPr lang="en-US" sz="2800" dirty="0" smtClean="0"/>
              <a:t> </a:t>
            </a:r>
            <a:r>
              <a:rPr lang="en-US" sz="2800" b="1" dirty="0" smtClean="0"/>
              <a:t>is singing </a:t>
            </a:r>
            <a:r>
              <a:rPr lang="en-US" sz="2800" dirty="0" smtClean="0"/>
              <a:t>a </a:t>
            </a:r>
            <a:r>
              <a:rPr lang="en-US" sz="2800" dirty="0" smtClean="0"/>
              <a:t>song.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Is</a:t>
            </a:r>
            <a:r>
              <a:rPr lang="en-US" sz="2800" b="1" dirty="0" smtClean="0"/>
              <a:t>  </a:t>
            </a:r>
            <a:r>
              <a:rPr lang="en-US" sz="2800" dirty="0" smtClean="0"/>
              <a:t>s</a:t>
            </a:r>
            <a:r>
              <a:rPr lang="en-US" sz="2800" dirty="0" smtClean="0"/>
              <a:t>he </a:t>
            </a:r>
            <a:r>
              <a:rPr lang="en-US" sz="2800" b="1" dirty="0" smtClean="0"/>
              <a:t>sing</a:t>
            </a:r>
            <a:r>
              <a:rPr lang="en-US" sz="2800" b="1" dirty="0" smtClean="0"/>
              <a:t>ing</a:t>
            </a:r>
            <a:r>
              <a:rPr lang="en-US" sz="2800" b="1" dirty="0" smtClean="0"/>
              <a:t> </a:t>
            </a:r>
            <a:r>
              <a:rPr lang="en-US" sz="2800" dirty="0" smtClean="0"/>
              <a:t>in Russian?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I </a:t>
            </a:r>
            <a:r>
              <a:rPr lang="en-US" sz="2800" b="1" dirty="0" smtClean="0"/>
              <a:t>am putting on</a:t>
            </a:r>
            <a:r>
              <a:rPr lang="en-US" sz="2800" b="1" dirty="0" smtClean="0"/>
              <a:t> </a:t>
            </a:r>
            <a:r>
              <a:rPr lang="en-US" sz="2800" dirty="0" smtClean="0"/>
              <a:t>now.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They </a:t>
            </a:r>
            <a:r>
              <a:rPr lang="en-US" sz="2800" b="1" dirty="0" smtClean="0"/>
              <a:t>are </a:t>
            </a:r>
            <a:r>
              <a:rPr lang="en-US" sz="2800" b="1" dirty="0" smtClean="0"/>
              <a:t>not cooking </a:t>
            </a:r>
            <a:r>
              <a:rPr lang="en-US" sz="2800" dirty="0" smtClean="0"/>
              <a:t>now.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We </a:t>
            </a:r>
            <a:r>
              <a:rPr lang="en-US" sz="2800" b="1" dirty="0" smtClean="0"/>
              <a:t>are</a:t>
            </a:r>
            <a:r>
              <a:rPr lang="en-US" sz="2800" b="1" dirty="0" smtClean="0"/>
              <a:t> walking </a:t>
            </a:r>
            <a:r>
              <a:rPr lang="en-US" sz="2800" dirty="0" smtClean="0"/>
              <a:t> </a:t>
            </a:r>
            <a:r>
              <a:rPr lang="en-US" sz="2800" dirty="0" smtClean="0"/>
              <a:t>now.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My </a:t>
            </a:r>
            <a:r>
              <a:rPr lang="en-US" sz="2800" dirty="0" smtClean="0"/>
              <a:t>parents are</a:t>
            </a:r>
            <a:r>
              <a:rPr lang="en-US" sz="2800" b="1" dirty="0" smtClean="0"/>
              <a:t> watching </a:t>
            </a:r>
            <a:r>
              <a:rPr lang="en-US" sz="2800" dirty="0" smtClean="0"/>
              <a:t>TV now.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685954740"/>
      </p:ext>
    </p:extLst>
  </p:cSld>
  <p:clrMapOvr>
    <a:masterClrMapping/>
  </p:clrMapOvr>
  <p:transition spd="slow" advTm="302899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TC102455596[[fn=Весна]]</Template>
  <TotalTime>82</TotalTime>
  <Words>145</Words>
  <Application>Microsoft Office PowerPoint</Application>
  <PresentationFormat>Экран (4:3)</PresentationFormat>
  <Paragraphs>76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Spring</vt:lpstr>
      <vt:lpstr>THE PRESENT CONTINUOUS TENSE (НАСТОЯЩЕЕ ПРОДОЛЖЕННОЕ ВРЕМЯ)</vt:lpstr>
      <vt:lpstr>CONTINUOUS</vt:lpstr>
      <vt:lpstr>THE PRESENT CONTINUOUS TENSE</vt:lpstr>
      <vt:lpstr>THE PRESENT CONTINUOUS TENSE</vt:lpstr>
      <vt:lpstr>1.Преобразуй предложения, употребляя время THE PRESENT CONTINUOUS TENSE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PRESENT CONTINUOUS TENSE (НАСТОЯЩЕЕ ПРОДОЛЖЕННОЕ ВРЕМЯ)</dc:title>
  <dc:creator>DIMA</dc:creator>
  <cp:lastModifiedBy>Саша Катя иВова</cp:lastModifiedBy>
  <cp:revision>9</cp:revision>
  <cp:lastPrinted>2013-04-16T19:27:56Z</cp:lastPrinted>
  <dcterms:created xsi:type="dcterms:W3CDTF">2013-04-16T18:16:23Z</dcterms:created>
  <dcterms:modified xsi:type="dcterms:W3CDTF">2020-04-04T13:20:47Z</dcterms:modified>
</cp:coreProperties>
</file>