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627" autoAdjust="0"/>
    <p:restoredTop sz="94660"/>
  </p:normalViewPr>
  <p:slideViewPr>
    <p:cSldViewPr snapToGrid="0">
      <p:cViewPr varScale="1">
        <p:scale>
          <a:sx n="43" d="100"/>
          <a:sy n="43" d="100"/>
        </p:scale>
        <p:origin x="-2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2E3-0545-4446-988B-E6F1940E25E5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13A1-ECC5-4245-8806-29FB3EE07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876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2E3-0545-4446-988B-E6F1940E25E5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13A1-ECC5-4245-8806-29FB3EE07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949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2E3-0545-4446-988B-E6F1940E25E5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13A1-ECC5-4245-8806-29FB3EE07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530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2E3-0545-4446-988B-E6F1940E25E5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13A1-ECC5-4245-8806-29FB3EE07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696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2E3-0545-4446-988B-E6F1940E25E5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13A1-ECC5-4245-8806-29FB3EE07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670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2E3-0545-4446-988B-E6F1940E25E5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13A1-ECC5-4245-8806-29FB3EE07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72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2E3-0545-4446-988B-E6F1940E25E5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13A1-ECC5-4245-8806-29FB3EE07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304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2E3-0545-4446-988B-E6F1940E25E5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13A1-ECC5-4245-8806-29FB3EE07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39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2E3-0545-4446-988B-E6F1940E25E5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13A1-ECC5-4245-8806-29FB3EE07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6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2E3-0545-4446-988B-E6F1940E25E5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13A1-ECC5-4245-8806-29FB3EE07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742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2E3-0545-4446-988B-E6F1940E25E5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13A1-ECC5-4245-8806-29FB3EE07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140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42E3-0545-4446-988B-E6F1940E25E5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413A1-ECC5-4245-8806-29FB3EE07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332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635000"/>
          </a:effectLst>
          <a:scene3d>
            <a:camera prst="orthographicFront">
              <a:rot lat="0" lon="21299997" rev="0"/>
            </a:camera>
            <a:lightRig rig="threePt" dir="t"/>
          </a:scene3d>
          <a:sp3d z="-12700" extrusionH="76200" contourW="12700" prstMaterial="powder">
            <a:bevelT w="114300" prst="artDeco"/>
            <a:bevelB w="101600" prst="riblet"/>
            <a:extrusionClr>
              <a:schemeClr val="accent4">
                <a:lumMod val="40000"/>
                <a:lumOff val="60000"/>
              </a:schemeClr>
            </a:extrusionClr>
            <a:contourClr>
              <a:schemeClr val="accent2">
                <a:lumMod val="50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58189" y="179882"/>
            <a:ext cx="740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</a:rPr>
              <a:t>ОСНОВЫ РЕЛИГИОЗНЫХ КУЛЬТУР И СВЕТСКОЙ ЭТИКИ</a:t>
            </a:r>
            <a:endParaRPr lang="ru-RU" sz="2400" b="1" dirty="0">
              <a:solidFill>
                <a:srgbClr val="99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0359" y="590596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Модуль: Основы мировых религиозных культур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9970" y="1783113"/>
            <a:ext cx="1103205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ПРАЗДНИКИ И КАЛЕНДАРЬ</a:t>
            </a:r>
          </a:p>
          <a:p>
            <a:pPr algn="ctr"/>
            <a:r>
              <a:rPr lang="ru-RU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БУДДИЗМА</a:t>
            </a:r>
            <a:endParaRPr lang="ru-RU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99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28290"/>
            <a:ext cx="10572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0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703" y="141668"/>
            <a:ext cx="611783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99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МАЙДАРИ-ХУРАЛ</a:t>
            </a:r>
            <a:endParaRPr lang="ru-RU" sz="6000" b="1" cap="none" spc="0" dirty="0">
              <a:ln w="6600">
                <a:solidFill>
                  <a:srgbClr val="FFFF00"/>
                </a:solidFill>
                <a:prstDash val="solid"/>
              </a:ln>
              <a:solidFill>
                <a:srgbClr val="99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703" y="1157331"/>
            <a:ext cx="7643428" cy="6555641"/>
          </a:xfrm>
          <a:prstGeom prst="rect">
            <a:avLst/>
          </a:prstGeom>
          <a:ln>
            <a:solidFill>
              <a:srgbClr val="99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990000"/>
                </a:solidFill>
              </a:rPr>
              <a:t>	Праздник </a:t>
            </a:r>
            <a:r>
              <a:rPr lang="ru-RU" sz="2800" dirty="0">
                <a:solidFill>
                  <a:srgbClr val="990000"/>
                </a:solidFill>
              </a:rPr>
              <a:t>посвящен приходу на землю Майтреи — Будды Грядущего мирового периода. Так называется в буддизме тот отрезок времени, который наступит после окончания периода «правления нашим миром Будды Шакьямуни». В этот день после праздничного молебна из храма выносят скульптурное изображение Майтреи, сажают его под балдахин на колесницу, в которую впрягают скульптурное изображение коня или слона. Окруженная верующими колесница медленно совершает объезд вокруг территории монастыря, двигаясь по ходу солнца. </a:t>
            </a:r>
          </a:p>
          <a:p>
            <a:pPr algn="just"/>
            <a:endParaRPr lang="ru-RU" sz="2800" dirty="0" smtClean="0">
              <a:solidFill>
                <a:srgbClr val="990000"/>
              </a:solidFill>
            </a:endParaRPr>
          </a:p>
          <a:p>
            <a:pPr algn="just"/>
            <a:endParaRPr lang="ru-RU" sz="2800" dirty="0">
              <a:solidFill>
                <a:srgbClr val="99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112" y="141668"/>
            <a:ext cx="4211392" cy="66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89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439" y="167425"/>
            <a:ext cx="574253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99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ЛХАБАБ ДУЙСЕН</a:t>
            </a:r>
            <a:endParaRPr lang="ru-RU" sz="6000" b="1" cap="none" spc="0" dirty="0">
              <a:ln w="6600">
                <a:solidFill>
                  <a:srgbClr val="FFFF00"/>
                </a:solidFill>
                <a:prstDash val="solid"/>
              </a:ln>
              <a:solidFill>
                <a:srgbClr val="99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439" y="1322008"/>
            <a:ext cx="5742534" cy="5262979"/>
          </a:xfrm>
          <a:prstGeom prst="rect">
            <a:avLst/>
          </a:prstGeom>
          <a:ln>
            <a:solidFill>
              <a:srgbClr val="99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990000"/>
                </a:solidFill>
              </a:rPr>
              <a:t>	Лхабаб </a:t>
            </a:r>
            <a:r>
              <a:rPr lang="ru-RU" sz="2800" dirty="0">
                <a:solidFill>
                  <a:srgbClr val="990000"/>
                </a:solidFill>
              </a:rPr>
              <a:t>Дуйсэн отмечается в 22-й день девятого месяца лунного календаря (октябрь - ноябрь) и посвящается нисхождению Будды Шакьямуни с неба Тушита для своего последнего перерождения на земле</a:t>
            </a:r>
            <a:r>
              <a:rPr lang="ru-RU" sz="2800" dirty="0" smtClean="0">
                <a:solidFill>
                  <a:srgbClr val="990000"/>
                </a:solidFill>
              </a:rPr>
              <a:t>.</a:t>
            </a:r>
          </a:p>
          <a:p>
            <a:pPr algn="just"/>
            <a:r>
              <a:rPr lang="ru-RU" sz="2800" dirty="0">
                <a:solidFill>
                  <a:srgbClr val="990000"/>
                </a:solidFill>
              </a:rPr>
              <a:t>	В ночь полнолуния городские площади, улицы, дома, храмы и ступы освещаются горящими свечами, масляными лампадами и электрическими лампочками.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586" y="167425"/>
            <a:ext cx="5914086" cy="3477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586" y="3734873"/>
            <a:ext cx="5914086" cy="298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15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611" y="159740"/>
            <a:ext cx="4200061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99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ЗУЛА ХУРАЛ</a:t>
            </a:r>
            <a:endParaRPr lang="ru-RU" sz="6000" b="1" cap="none" spc="0" dirty="0">
              <a:ln w="6600">
                <a:solidFill>
                  <a:srgbClr val="FFFF00"/>
                </a:solidFill>
                <a:prstDash val="solid"/>
              </a:ln>
              <a:solidFill>
                <a:srgbClr val="99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611" y="1175403"/>
            <a:ext cx="7273045" cy="5693866"/>
          </a:xfrm>
          <a:prstGeom prst="rect">
            <a:avLst/>
          </a:prstGeom>
          <a:ln>
            <a:solidFill>
              <a:srgbClr val="99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solidFill>
                  <a:srgbClr val="990000"/>
                </a:solidFill>
              </a:rPr>
              <a:t>	Зула </a:t>
            </a:r>
            <a:r>
              <a:rPr lang="ru-RU" sz="2600" dirty="0">
                <a:solidFill>
                  <a:srgbClr val="990000"/>
                </a:solidFill>
              </a:rPr>
              <a:t>Хурал — «Праздник тысячи лампад» (День ухода в нирвану Богдо Цзонхавы</a:t>
            </a:r>
            <a:r>
              <a:rPr lang="ru-RU" sz="2600" dirty="0" smtClean="0">
                <a:solidFill>
                  <a:srgbClr val="990000"/>
                </a:solidFill>
              </a:rPr>
              <a:t>).</a:t>
            </a:r>
          </a:p>
          <a:p>
            <a:pPr algn="just"/>
            <a:r>
              <a:rPr lang="ru-RU" sz="2600" dirty="0" smtClean="0">
                <a:solidFill>
                  <a:srgbClr val="990000"/>
                </a:solidFill>
              </a:rPr>
              <a:t>В </a:t>
            </a:r>
            <a:r>
              <a:rPr lang="ru-RU" sz="2600" dirty="0">
                <a:solidFill>
                  <a:srgbClr val="990000"/>
                </a:solidFill>
              </a:rPr>
              <a:t>день памяти Цзонхавы принято есть особую кашу, которая варится из кусочков теста. С наступлением темноты внутри и вокруг храмов и монастырей зажигают тысячи масляных </a:t>
            </a:r>
            <a:r>
              <a:rPr lang="ru-RU" sz="2600" dirty="0" smtClean="0">
                <a:solidFill>
                  <a:srgbClr val="990000"/>
                </a:solidFill>
              </a:rPr>
              <a:t>лампадок. </a:t>
            </a:r>
          </a:p>
          <a:p>
            <a:pPr algn="just"/>
            <a:r>
              <a:rPr lang="ru-RU" sz="2600" dirty="0" smtClean="0">
                <a:solidFill>
                  <a:srgbClr val="990000"/>
                </a:solidFill>
              </a:rPr>
              <a:t>	В </a:t>
            </a:r>
            <a:r>
              <a:rPr lang="ru-RU" sz="2600" dirty="0">
                <a:solidFill>
                  <a:srgbClr val="990000"/>
                </a:solidFill>
              </a:rPr>
              <a:t>дни празднования Зула Хурала благоприятно совершать всевозможные благодетельные поступки: налагать на себя обеты (в том числе обет молчания в знак почитания Будды), совершать подношения Трем Драгоценностям, поститься, делать подношения храмам и монастырям.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445" y="159740"/>
            <a:ext cx="4349974" cy="34978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445" y="3747752"/>
            <a:ext cx="4349974" cy="311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10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770" y="1300866"/>
            <a:ext cx="11852855" cy="2677656"/>
          </a:xfrm>
          <a:prstGeom prst="rect">
            <a:avLst/>
          </a:prstGeom>
          <a:ln>
            <a:solidFill>
              <a:srgbClr val="99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800" dirty="0" smtClean="0">
                <a:solidFill>
                  <a:srgbClr val="990000"/>
                </a:solidFill>
              </a:rPr>
              <a:t>В </a:t>
            </a:r>
            <a:r>
              <a:rPr lang="ru-RU" sz="2800" dirty="0">
                <a:solidFill>
                  <a:srgbClr val="990000"/>
                </a:solidFill>
              </a:rPr>
              <a:t>буддийском лунном календаре также существуют дни для особых молебнов — дни Отошо, Ламчиг Нинбо и Мандал-Шива, которые проводятся каждый восьмой, пятнадцатый и тридцатый лунный день месяца соответственно. Также есть дни для особого почитания некоторых божеств, к примеру, Бальжинима — хозяина великолепия и счастья, или Луса — хозяина воды.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70" y="288534"/>
            <a:ext cx="9559357" cy="8718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158" y="4119050"/>
            <a:ext cx="5856467" cy="26835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70" y="4119050"/>
            <a:ext cx="5856467" cy="2683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2338" y="148006"/>
            <a:ext cx="2202287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84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635000"/>
          </a:effectLst>
          <a:scene3d>
            <a:camera prst="orthographicFront">
              <a:rot lat="0" lon="21299997" rev="0"/>
            </a:camera>
            <a:lightRig rig="threePt" dir="t"/>
          </a:scene3d>
          <a:sp3d z="-12700" extrusionH="76200" contourW="12700" prstMaterial="powder">
            <a:bevelT w="114300" prst="artDeco"/>
            <a:bevelB w="101600" prst="riblet"/>
            <a:extrusionClr>
              <a:schemeClr val="accent4">
                <a:lumMod val="40000"/>
                <a:lumOff val="60000"/>
              </a:schemeClr>
            </a:extrusionClr>
            <a:contourClr>
              <a:schemeClr val="accent2">
                <a:lumMod val="50000"/>
              </a:schemeClr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338913" y="720566"/>
            <a:ext cx="7514173" cy="27084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500" b="1" dirty="0" smtClean="0">
                <a:ln w="66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</a:t>
            </a:r>
            <a:r>
              <a:rPr lang="ru-RU" sz="8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ru-RU" sz="8500" b="1" dirty="0" smtClean="0">
                <a:ln w="66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 ВНИМАНИЕ!</a:t>
            </a:r>
            <a:endParaRPr lang="ru-RU" sz="8500" b="1" cap="none" spc="0" dirty="0">
              <a:ln w="66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2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438" y="1382604"/>
            <a:ext cx="11946633" cy="224676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800" dirty="0" smtClean="0">
                <a:solidFill>
                  <a:srgbClr val="990000"/>
                </a:solidFill>
              </a:rPr>
              <a:t>Буддийский календарь был заимствован у индуистов и основан на фазах луны. Поэтому буддийский календарь  называется лунным.</a:t>
            </a:r>
          </a:p>
          <a:p>
            <a:pPr algn="just"/>
            <a:r>
              <a:rPr lang="ru-RU" sz="2800" dirty="0" smtClean="0">
                <a:solidFill>
                  <a:srgbClr val="990000"/>
                </a:solidFill>
              </a:rPr>
              <a:t>	Начало летоисчисления буддийского календаря ведется с года ухода Будды Гаутамы в нирвану (</a:t>
            </a:r>
            <a:r>
              <a:rPr lang="th-TH" sz="2800" dirty="0" smtClean="0">
                <a:solidFill>
                  <a:srgbClr val="990000"/>
                </a:solidFill>
              </a:rPr>
              <a:t>ปรินิพพาน, </a:t>
            </a:r>
            <a:r>
              <a:rPr lang="ru-RU" sz="2800" dirty="0" smtClean="0">
                <a:solidFill>
                  <a:srgbClr val="990000"/>
                </a:solidFill>
              </a:rPr>
              <a:t>париниппхан) и опережает григорианское летоисчисление на 543 года. </a:t>
            </a:r>
            <a:endParaRPr lang="ru-RU" sz="2800" dirty="0">
              <a:solidFill>
                <a:srgbClr val="99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438" y="164174"/>
            <a:ext cx="997241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66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БУДДИЙСКИЙ КАЛЕНДАРЬ</a:t>
            </a:r>
            <a:endParaRPr lang="ru-RU" sz="6600" b="1" cap="none" spc="0" dirty="0">
              <a:ln w="66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rgbClr val="99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023" y="3739807"/>
            <a:ext cx="6100997" cy="31181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291" y="164174"/>
            <a:ext cx="1858779" cy="1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708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32" y="234908"/>
            <a:ext cx="9675191" cy="934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3" name="Прямоугольник 2"/>
          <p:cNvSpPr/>
          <p:nvPr/>
        </p:nvSpPr>
        <p:spPr>
          <a:xfrm>
            <a:off x="149132" y="1678181"/>
            <a:ext cx="11887970" cy="440120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990000"/>
                </a:solidFill>
              </a:rPr>
              <a:t>	В буддийском календаре неделю составляют 7 дней. При этом дни недели связываются с планетами солнечной системы и стихиями, которые им покровительствуют: первый день - день Солнца, второй - день Луны, третий - день Огня, четвертый - день Воды, пятый - день Дерева, шестой - день Металла и седьмой - день Земли.</a:t>
            </a:r>
          </a:p>
          <a:p>
            <a:pPr algn="just"/>
            <a:r>
              <a:rPr lang="ru-RU" sz="2800" dirty="0">
                <a:solidFill>
                  <a:srgbClr val="990000"/>
                </a:solidFill>
              </a:rPr>
              <a:t>	</a:t>
            </a:r>
            <a:r>
              <a:rPr lang="ru-RU" sz="2800" dirty="0" smtClean="0">
                <a:solidFill>
                  <a:srgbClr val="990000"/>
                </a:solidFill>
              </a:rPr>
              <a:t>Кроме того, каждому дню присваивается и знак Зодиака животных, который еженедельно меняется при прохождении годового цикла. </a:t>
            </a:r>
          </a:p>
          <a:p>
            <a:pPr algn="just"/>
            <a:r>
              <a:rPr lang="ru-RU" sz="2800" dirty="0">
                <a:solidFill>
                  <a:srgbClr val="990000"/>
                </a:solidFill>
              </a:rPr>
              <a:t>	</a:t>
            </a:r>
            <a:r>
              <a:rPr lang="ru-RU" sz="2800" dirty="0" smtClean="0">
                <a:solidFill>
                  <a:srgbClr val="990000"/>
                </a:solidFill>
              </a:rPr>
              <a:t>Каждый день недели характеризуется особыми качествами и, в соответствии со знаком года рождения, у каждого человека есть благоприятные и неблагоприятные дни недели.</a:t>
            </a:r>
            <a:endParaRPr lang="ru-RU" sz="2800" dirty="0">
              <a:solidFill>
                <a:srgbClr val="99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322" y="234908"/>
            <a:ext cx="2212779" cy="144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11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898" y="1420399"/>
            <a:ext cx="6680616" cy="526297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990000"/>
                </a:solidFill>
              </a:rPr>
              <a:t>	Из-за того, что лунный календарь почти на месяц короче солнечного, даты праздников, как правило, смещаются в пределах полутора-двух месяцев, и вычисляются заранее по астрологическим таблицам. В некоторых буддийских странах существуют расхождения в системах расчета. Кроме того, в буддийской традиции первый месяц года является первым месяцем весны. Большинство праздников приходится на полнолуния (15-й день лунного месяца).</a:t>
            </a:r>
            <a:endParaRPr lang="ru-RU" sz="2800" dirty="0">
              <a:solidFill>
                <a:srgbClr val="99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94154"/>
            <a:ext cx="9904443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66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БУДДИЙСКИЕ ПРАЗДНИКИ</a:t>
            </a:r>
            <a:endParaRPr lang="ru-RU" sz="6600" b="1" cap="none" spc="0" dirty="0">
              <a:ln w="66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rgbClr val="99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426" y="1420398"/>
            <a:ext cx="5051685" cy="52629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4443" y="194155"/>
            <a:ext cx="2117668" cy="122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211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063" y="1911062"/>
            <a:ext cx="117841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990000"/>
                </a:solidFill>
              </a:rPr>
              <a:t>Сагаалган</a:t>
            </a:r>
            <a:r>
              <a:rPr lang="ru-RU" sz="2800" dirty="0">
                <a:solidFill>
                  <a:srgbClr val="990000"/>
                </a:solidFill>
              </a:rPr>
              <a:t> — Новый год</a:t>
            </a:r>
          </a:p>
          <a:p>
            <a:r>
              <a:rPr lang="ru-RU" sz="2800" b="1" i="1" dirty="0">
                <a:solidFill>
                  <a:srgbClr val="990000"/>
                </a:solidFill>
              </a:rPr>
              <a:t>Дуйнхор-хурал</a:t>
            </a:r>
            <a:r>
              <a:rPr lang="ru-RU" sz="2800" dirty="0">
                <a:solidFill>
                  <a:srgbClr val="990000"/>
                </a:solidFill>
              </a:rPr>
              <a:t> — праздник Калачакры</a:t>
            </a:r>
          </a:p>
          <a:p>
            <a:r>
              <a:rPr lang="ru-RU" sz="2800" b="1" i="1" dirty="0">
                <a:solidFill>
                  <a:srgbClr val="990000"/>
                </a:solidFill>
              </a:rPr>
              <a:t>Дончод-хурал</a:t>
            </a:r>
            <a:r>
              <a:rPr lang="ru-RU" sz="2800" dirty="0">
                <a:solidFill>
                  <a:srgbClr val="990000"/>
                </a:solidFill>
              </a:rPr>
              <a:t> — День рождения, Просветления и Паринирваны Будды </a:t>
            </a:r>
            <a:r>
              <a:rPr lang="ru-RU" sz="2800" dirty="0" smtClean="0">
                <a:solidFill>
                  <a:srgbClr val="990000"/>
                </a:solidFill>
              </a:rPr>
              <a:t>                   Шакьямуни </a:t>
            </a:r>
            <a:endParaRPr lang="ru-RU" sz="2800" dirty="0">
              <a:solidFill>
                <a:srgbClr val="990000"/>
              </a:solidFill>
            </a:endParaRPr>
          </a:p>
          <a:p>
            <a:r>
              <a:rPr lang="ru-RU" sz="2800" b="1" i="1" dirty="0">
                <a:solidFill>
                  <a:srgbClr val="990000"/>
                </a:solidFill>
              </a:rPr>
              <a:t>Майдари-хурал</a:t>
            </a:r>
            <a:r>
              <a:rPr lang="ru-RU" sz="2800" dirty="0">
                <a:solidFill>
                  <a:srgbClr val="990000"/>
                </a:solidFill>
              </a:rPr>
              <a:t> — Круговращение Майтреи</a:t>
            </a:r>
          </a:p>
          <a:p>
            <a:r>
              <a:rPr lang="ru-RU" sz="2800" b="1" i="1" dirty="0">
                <a:solidFill>
                  <a:srgbClr val="990000"/>
                </a:solidFill>
              </a:rPr>
              <a:t>Лхабаб дуйсэн </a:t>
            </a:r>
            <a:r>
              <a:rPr lang="ru-RU" sz="2800" dirty="0">
                <a:solidFill>
                  <a:srgbClr val="990000"/>
                </a:solidFill>
              </a:rPr>
              <a:t>— нисхождение Будды с неба Тушита </a:t>
            </a:r>
          </a:p>
          <a:p>
            <a:r>
              <a:rPr lang="ru-RU" sz="2800" b="1" i="1" dirty="0">
                <a:solidFill>
                  <a:srgbClr val="990000"/>
                </a:solidFill>
              </a:rPr>
              <a:t>Зула-хурал</a:t>
            </a:r>
            <a:r>
              <a:rPr lang="ru-RU" sz="2800" dirty="0">
                <a:solidFill>
                  <a:srgbClr val="990000"/>
                </a:solidFill>
              </a:rPr>
              <a:t> — День нирваны Будды </a:t>
            </a:r>
            <a:r>
              <a:rPr lang="ru-RU" sz="2800" dirty="0" smtClean="0">
                <a:solidFill>
                  <a:srgbClr val="990000"/>
                </a:solidFill>
              </a:rPr>
              <a:t>Цонкапы</a:t>
            </a:r>
            <a:endParaRPr lang="ru-RU" sz="2800" dirty="0">
              <a:solidFill>
                <a:srgbClr val="99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3" y="249898"/>
            <a:ext cx="9559357" cy="8718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110" y="4623516"/>
            <a:ext cx="4559121" cy="208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592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374" y="1492394"/>
            <a:ext cx="7615707" cy="5262979"/>
          </a:xfrm>
          <a:prstGeom prst="rect">
            <a:avLst/>
          </a:prstGeom>
          <a:ln>
            <a:solidFill>
              <a:srgbClr val="99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990000"/>
                </a:solidFill>
              </a:rPr>
              <a:t>	Новый </a:t>
            </a:r>
            <a:r>
              <a:rPr lang="ru-RU" sz="2800" dirty="0">
                <a:solidFill>
                  <a:srgbClr val="990000"/>
                </a:solidFill>
              </a:rPr>
              <a:t>год у буддистов празднуется в первое новолуние весны по лунному календарю. Поэтому в разных странах даты различны. Обычно самые почитаемые и уважаемые ламы делают в новогоднюю ночь для своих учеников предсказания и прогнозы. В двадцать девятый лунный день буддисты совершают обряд очищения, который называется Дугжууба. Все буддисты очень серьёзно и трепетно относятся к этому обряду. Новый год у буддистов - самый главный религиозный праздник.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7374" y="206062"/>
            <a:ext cx="8760283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99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САГААЛГАН – НОВЫЙ ГОД</a:t>
            </a:r>
            <a:endParaRPr lang="ru-RU" sz="6000" b="1" cap="none" spc="0" dirty="0">
              <a:ln w="6600">
                <a:solidFill>
                  <a:srgbClr val="FFFF00"/>
                </a:solidFill>
                <a:prstDash val="solid"/>
              </a:ln>
              <a:solidFill>
                <a:srgbClr val="99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234" y="1492394"/>
            <a:ext cx="4348766" cy="52629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657" y="1"/>
            <a:ext cx="3294343" cy="149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648" y="1199141"/>
            <a:ext cx="11724067" cy="5262979"/>
          </a:xfrm>
          <a:prstGeom prst="rect">
            <a:avLst/>
          </a:prstGeom>
          <a:ln>
            <a:solidFill>
              <a:srgbClr val="99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990000"/>
                </a:solidFill>
              </a:rPr>
              <a:t>	У </a:t>
            </a:r>
            <a:r>
              <a:rPr lang="ru-RU" sz="2800" dirty="0">
                <a:solidFill>
                  <a:srgbClr val="990000"/>
                </a:solidFill>
              </a:rPr>
              <a:t>буддистов нет как такого праздника день рождения и возраст каждого буддиста увеличивается лишь с приходом нового года - Саалгана. Накануне этого праздника во всех домах в обязательном порядке проводится генеральная уборка. Приготавливаются особые наряды, которые используются лишь раз в году. Буддисты готовят подарки всем друзьям и родным. Чистят курительные трубки, чтобы прикурить их старшим родственникам. Приготавливают в знак уважения платки из шёлка - хадаки. Мужчины выбирали из своего табуна лучшего коня, расчёсывали ему гриву и украшали новыми бляхами и стременами. Меняют даже ошейники и привязи у собак. Дугжууба - это ещё и обряд очищения от всего плохого, чтобы буддист в новом году обрел благополучие, мир, спокойствие и счастье.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48" y="199372"/>
            <a:ext cx="8480271" cy="7925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149" y="95198"/>
            <a:ext cx="3129566" cy="101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856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3635" y="2967335"/>
            <a:ext cx="18473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09671" y="128789"/>
            <a:ext cx="18473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6000" b="1" cap="none" spc="0" dirty="0">
              <a:ln w="6600">
                <a:solidFill>
                  <a:srgbClr val="FFFF00"/>
                </a:solidFill>
                <a:prstDash val="solid"/>
              </a:ln>
              <a:solidFill>
                <a:srgbClr val="99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921" y="1351508"/>
            <a:ext cx="6096000" cy="5262979"/>
          </a:xfrm>
          <a:prstGeom prst="rect">
            <a:avLst/>
          </a:prstGeom>
          <a:ln>
            <a:solidFill>
              <a:srgbClr val="990000"/>
            </a:solidFill>
          </a:ln>
        </p:spPr>
        <p:txBody>
          <a:bodyPr>
            <a:spAutoFit/>
          </a:bodyPr>
          <a:lstStyle/>
          <a:p>
            <a:pPr algn="just"/>
            <a:r>
              <a:rPr lang="ru-RU" sz="2800" dirty="0" smtClean="0">
                <a:solidFill>
                  <a:srgbClr val="990000"/>
                </a:solidFill>
              </a:rPr>
              <a:t>	В </a:t>
            </a:r>
            <a:r>
              <a:rPr lang="ru-RU" sz="2800" dirty="0">
                <a:solidFill>
                  <a:srgbClr val="990000"/>
                </a:solidFill>
              </a:rPr>
              <a:t>этот день, по преданию, Будда начал свою проповедь, которая получила название Калачакра-тантры. Затем на основе этой проповеди разработали даже целую философию, называемую «Ваджраяна</a:t>
            </a:r>
            <a:r>
              <a:rPr lang="ru-RU" sz="2800" dirty="0" smtClean="0">
                <a:solidFill>
                  <a:srgbClr val="990000"/>
                </a:solidFill>
              </a:rPr>
              <a:t>».</a:t>
            </a:r>
          </a:p>
          <a:p>
            <a:pPr algn="just"/>
            <a:r>
              <a:rPr lang="ru-RU" sz="2800" dirty="0" smtClean="0">
                <a:solidFill>
                  <a:srgbClr val="990000"/>
                </a:solidFill>
              </a:rPr>
              <a:t>	Каланчакра-тантра</a:t>
            </a:r>
            <a:r>
              <a:rPr lang="ru-RU" sz="2800" dirty="0">
                <a:solidFill>
                  <a:srgbClr val="990000"/>
                </a:solidFill>
              </a:rPr>
              <a:t>, праздник которой и отмечается в этот день, позволяет своим адептам достичь состояния просветления, которое испытал Будда под знаменитым деревом.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709" y="128789"/>
            <a:ext cx="5532549" cy="6485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21" y="240345"/>
            <a:ext cx="5566130" cy="7925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8177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114" y="903135"/>
            <a:ext cx="11888632" cy="3416320"/>
          </a:xfrm>
          <a:prstGeom prst="rect">
            <a:avLst/>
          </a:prstGeom>
          <a:ln>
            <a:solidFill>
              <a:srgbClr val="99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dirty="0" smtClean="0">
                <a:solidFill>
                  <a:srgbClr val="990000"/>
                </a:solidFill>
              </a:rPr>
              <a:t>Этот </a:t>
            </a:r>
            <a:r>
              <a:rPr lang="ru-RU" sz="2400" dirty="0">
                <a:solidFill>
                  <a:srgbClr val="990000"/>
                </a:solidFill>
              </a:rPr>
              <a:t>общебуддийский праздник отмечают в пятнадцатый день четвертого лунного месяца, он выпадает на конец мая — начало июня григорианского календаря. </a:t>
            </a:r>
          </a:p>
          <a:p>
            <a:pPr algn="just"/>
            <a:r>
              <a:rPr lang="ru-RU" sz="2400" dirty="0" smtClean="0">
                <a:solidFill>
                  <a:srgbClr val="990000"/>
                </a:solidFill>
              </a:rPr>
              <a:t>	Дончод </a:t>
            </a:r>
            <a:r>
              <a:rPr lang="ru-RU" sz="2400" dirty="0">
                <a:solidFill>
                  <a:srgbClr val="990000"/>
                </a:solidFill>
              </a:rPr>
              <a:t>считается самым важным из всех буддийских праздников, длится он неделю. В это время во всех монастырях проводятся торжественные молебны, устраиваются процессии и шествия. Храмы украшаются гирляндами из цветов и бумажными фонариками, которые символизируют просветление, пришедшее в мир с учением Будды. На территории храмов (вокруг священных деревьев и ступ) расставляются масляные лампадки. Монахи всю ночь читают молитвы и рассказывают верующим истории из жизни Будды и его учеников (даршаны).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14" y="153573"/>
            <a:ext cx="5291787" cy="6523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13" y="4416688"/>
            <a:ext cx="5822683" cy="2343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859" y="4416688"/>
            <a:ext cx="5859887" cy="2343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1562" y="0"/>
            <a:ext cx="3889418" cy="90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89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70</Words>
  <Application>Microsoft Office PowerPoint</Application>
  <PresentationFormat>Произвольный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Взнуздаева</dc:creator>
  <cp:lastModifiedBy>HOME</cp:lastModifiedBy>
  <cp:revision>14</cp:revision>
  <dcterms:created xsi:type="dcterms:W3CDTF">2015-03-28T11:59:20Z</dcterms:created>
  <dcterms:modified xsi:type="dcterms:W3CDTF">2020-05-12T17:15:50Z</dcterms:modified>
</cp:coreProperties>
</file>